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corp.fenaco.com\dfs\pflanzen\group\10_SAG_SEM\40_Landw_Agricole\8.0_Versuche_Essais\Sonnenblumen_Tournesol\2023\Franex_TSL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CH"/>
              <a:t>UFA Samen Sonnenblumen Versuch 2023 : Franex </a:t>
            </a:r>
          </a:p>
        </c:rich>
      </c:tx>
      <c:layout>
        <c:manualLayout>
          <c:xMode val="edge"/>
          <c:yMode val="edge"/>
          <c:x val="0.23413437041131635"/>
          <c:y val="1.80569538366956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213984222896667E-2"/>
          <c:y val="8.0313591717401489E-2"/>
          <c:w val="0.82023221168057558"/>
          <c:h val="0.67711754132654445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'Resultate referenziert'!$E$7</c:f>
              <c:strCache>
                <c:ptCount val="1"/>
                <c:pt idx="0">
                  <c:v>Ertrag 6% H2O [dt/ha]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'Resultate referenziert'!$B$8:$B$30</c:f>
              <c:strCache>
                <c:ptCount val="11"/>
                <c:pt idx="0">
                  <c:v>RAGT WOLLF</c:v>
                </c:pt>
                <c:pt idx="1">
                  <c:v>LG 5377</c:v>
                </c:pt>
                <c:pt idx="2">
                  <c:v>SUVEX</c:v>
                </c:pt>
                <c:pt idx="3">
                  <c:v>LG 50450</c:v>
                </c:pt>
                <c:pt idx="4">
                  <c:v>SY ARCO HO</c:v>
                </c:pt>
                <c:pt idx="5">
                  <c:v>SY ARPEGIO HO</c:v>
                </c:pt>
                <c:pt idx="6">
                  <c:v>LG 5377</c:v>
                </c:pt>
                <c:pt idx="7">
                  <c:v>LG 50467 HO</c:v>
                </c:pt>
                <c:pt idx="8">
                  <c:v>LG 50475 HO</c:v>
                </c:pt>
                <c:pt idx="9">
                  <c:v>LG 50276 HO</c:v>
                </c:pt>
                <c:pt idx="10">
                  <c:v>RGT CAPITOLL HO</c:v>
                </c:pt>
              </c:strCache>
            </c:strRef>
          </c:cat>
          <c:val>
            <c:numRef>
              <c:f>'Resultate referenziert'!$E$8:$E$30</c:f>
              <c:numCache>
                <c:formatCode>0.0</c:formatCode>
                <c:ptCount val="11"/>
                <c:pt idx="0">
                  <c:v>42.048182796589124</c:v>
                </c:pt>
                <c:pt idx="1">
                  <c:v>38.381309970796828</c:v>
                </c:pt>
                <c:pt idx="2">
                  <c:v>37.459703417150223</c:v>
                </c:pt>
                <c:pt idx="3">
                  <c:v>30.343166341725293</c:v>
                </c:pt>
                <c:pt idx="4">
                  <c:v>30.510346321569511</c:v>
                </c:pt>
                <c:pt idx="5">
                  <c:v>31.154122535695318</c:v>
                </c:pt>
                <c:pt idx="6">
                  <c:v>41.203703703703702</c:v>
                </c:pt>
                <c:pt idx="7">
                  <c:v>37.269972193582653</c:v>
                </c:pt>
                <c:pt idx="8">
                  <c:v>46.063000290323913</c:v>
                </c:pt>
                <c:pt idx="9">
                  <c:v>46.086793513918835</c:v>
                </c:pt>
                <c:pt idx="10">
                  <c:v>46.387763143082289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E-44B5-A586-DF3B3F2BA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0083328"/>
        <c:axId val="200118272"/>
      </c:barChart>
      <c:lineChart>
        <c:grouping val="standard"/>
        <c:varyColors val="0"/>
        <c:ser>
          <c:idx val="2"/>
          <c:order val="2"/>
          <c:tx>
            <c:strRef>
              <c:f>'Resultate referenziert'!$J$7</c:f>
              <c:strCache>
                <c:ptCount val="1"/>
                <c:pt idx="0">
                  <c:v>Durchschnitt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ash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'Resultate referenziert'!$B$8:$B$30</c:f>
              <c:strCache>
                <c:ptCount val="11"/>
                <c:pt idx="0">
                  <c:v>RAGT WOLLF</c:v>
                </c:pt>
                <c:pt idx="1">
                  <c:v>LG 5377</c:v>
                </c:pt>
                <c:pt idx="2">
                  <c:v>SUVEX</c:v>
                </c:pt>
                <c:pt idx="3">
                  <c:v>LG 50450</c:v>
                </c:pt>
                <c:pt idx="4">
                  <c:v>SY ARCO HO</c:v>
                </c:pt>
                <c:pt idx="5">
                  <c:v>SY ARPEGIO HO</c:v>
                </c:pt>
                <c:pt idx="6">
                  <c:v>LG 5377</c:v>
                </c:pt>
                <c:pt idx="7">
                  <c:v>LG 50467 HO</c:v>
                </c:pt>
                <c:pt idx="8">
                  <c:v>LG 50475 HO</c:v>
                </c:pt>
                <c:pt idx="9">
                  <c:v>LG 50276 HO</c:v>
                </c:pt>
                <c:pt idx="10">
                  <c:v>RGT CAPITOLL HO</c:v>
                </c:pt>
              </c:strCache>
            </c:strRef>
          </c:cat>
          <c:val>
            <c:numRef>
              <c:f>'Resultate referenziert'!$J$8:$J$30</c:f>
              <c:numCache>
                <c:formatCode>0</c:formatCode>
                <c:ptCount val="11"/>
                <c:pt idx="0">
                  <c:v>39.8981285741108</c:v>
                </c:pt>
                <c:pt idx="1">
                  <c:v>39.8981285741108</c:v>
                </c:pt>
                <c:pt idx="2">
                  <c:v>39.8981285741108</c:v>
                </c:pt>
                <c:pt idx="3">
                  <c:v>39.8981285741108</c:v>
                </c:pt>
                <c:pt idx="4">
                  <c:v>39.8981285741108</c:v>
                </c:pt>
                <c:pt idx="5">
                  <c:v>39.8981285741108</c:v>
                </c:pt>
                <c:pt idx="6">
                  <c:v>39.8981285741108</c:v>
                </c:pt>
                <c:pt idx="7">
                  <c:v>39.8981285741108</c:v>
                </c:pt>
                <c:pt idx="8">
                  <c:v>39.8981285741108</c:v>
                </c:pt>
                <c:pt idx="9">
                  <c:v>39.8981285741108</c:v>
                </c:pt>
                <c:pt idx="10">
                  <c:v>39.8981285741108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1E-44B5-A586-DF3B3F2BA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083328"/>
        <c:axId val="200118272"/>
      </c:lineChart>
      <c:lineChart>
        <c:grouping val="standard"/>
        <c:varyColors val="0"/>
        <c:ser>
          <c:idx val="1"/>
          <c:order val="0"/>
          <c:tx>
            <c:strRef>
              <c:f>'Resultate referenziert'!$D$7</c:f>
              <c:strCache>
                <c:ptCount val="1"/>
                <c:pt idx="0">
                  <c:v>H2O - Gehalt [%]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58877034942664E-2"/>
                  <c:y val="1.8832620541721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1E-44B5-A586-DF3B3F2BA89A}"/>
                </c:ext>
              </c:extLst>
            </c:dLbl>
            <c:dLbl>
              <c:idx val="1"/>
              <c:layout>
                <c:manualLayout>
                  <c:x val="-2.3332511411021436E-2"/>
                  <c:y val="2.3908762673701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1E-44B5-A586-DF3B3F2BA89A}"/>
                </c:ext>
              </c:extLst>
            </c:dLbl>
            <c:dLbl>
              <c:idx val="2"/>
              <c:layout>
                <c:manualLayout>
                  <c:x val="-2.3693817483531499E-2"/>
                  <c:y val="3.3454101172102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1E-44B5-A586-DF3B3F2BA89A}"/>
                </c:ext>
              </c:extLst>
            </c:dLbl>
            <c:dLbl>
              <c:idx val="3"/>
              <c:layout>
                <c:manualLayout>
                  <c:x val="-2.5783844864451129E-2"/>
                  <c:y val="2.6156179661346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1E-44B5-A586-DF3B3F2BA89A}"/>
                </c:ext>
              </c:extLst>
            </c:dLbl>
            <c:dLbl>
              <c:idx val="4"/>
              <c:layout>
                <c:manualLayout>
                  <c:x val="-2.5443930242620909E-2"/>
                  <c:y val="3.17621244616014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1E-44B5-A586-DF3B3F2BA89A}"/>
                </c:ext>
              </c:extLst>
            </c:dLbl>
            <c:dLbl>
              <c:idx val="5"/>
              <c:layout>
                <c:manualLayout>
                  <c:x val="-2.5821730530030305E-2"/>
                  <c:y val="2.7292857428354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1E-44B5-A586-DF3B3F2BA89A}"/>
                </c:ext>
              </c:extLst>
            </c:dLbl>
            <c:dLbl>
              <c:idx val="6"/>
              <c:layout>
                <c:manualLayout>
                  <c:x val="-2.4780256221834839E-2"/>
                  <c:y val="3.1206626616788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1E-44B5-A586-DF3B3F2BA89A}"/>
                </c:ext>
              </c:extLst>
            </c:dLbl>
            <c:dLbl>
              <c:idx val="7"/>
              <c:layout>
                <c:manualLayout>
                  <c:x val="-2.548399082907294E-2"/>
                  <c:y val="2.671167750615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1E-44B5-A586-DF3B3F2BA89A}"/>
                </c:ext>
              </c:extLst>
            </c:dLbl>
            <c:dLbl>
              <c:idx val="8"/>
              <c:layout>
                <c:manualLayout>
                  <c:x val="-2.4801541819540921E-2"/>
                  <c:y val="2.6737514615220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1E-44B5-A586-DF3B3F2BA89A}"/>
                </c:ext>
              </c:extLst>
            </c:dLbl>
            <c:dLbl>
              <c:idx val="9"/>
              <c:layout>
                <c:manualLayout>
                  <c:x val="-2.4137867798754827E-2"/>
                  <c:y val="3.1787784604162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1E-44B5-A586-DF3B3F2BA89A}"/>
                </c:ext>
              </c:extLst>
            </c:dLbl>
            <c:dLbl>
              <c:idx val="10"/>
              <c:layout>
                <c:manualLayout>
                  <c:x val="-2.5885469948884E-2"/>
                  <c:y val="2.3908705106032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11E-44B5-A586-DF3B3F2BA89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'Resultate referenziert'!$D$7</c:f>
              <c:strCache>
                <c:ptCount val="1"/>
                <c:pt idx="0">
                  <c:v>H2O - Gehalt [%]</c:v>
                </c:pt>
              </c:strCache>
            </c:strRef>
          </c:cat>
          <c:val>
            <c:numRef>
              <c:f>'Resultate referenziert'!$D$8:$D$30</c:f>
              <c:numCache>
                <c:formatCode>0.0</c:formatCode>
                <c:ptCount val="11"/>
                <c:pt idx="0">
                  <c:v>15.35</c:v>
                </c:pt>
                <c:pt idx="1">
                  <c:v>10</c:v>
                </c:pt>
                <c:pt idx="2">
                  <c:v>12.85</c:v>
                </c:pt>
                <c:pt idx="3">
                  <c:v>9.25</c:v>
                </c:pt>
                <c:pt idx="4">
                  <c:v>8.75</c:v>
                </c:pt>
                <c:pt idx="5">
                  <c:v>9.35</c:v>
                </c:pt>
                <c:pt idx="6">
                  <c:v>10.7</c:v>
                </c:pt>
                <c:pt idx="7">
                  <c:v>9.4</c:v>
                </c:pt>
                <c:pt idx="8">
                  <c:v>11.15</c:v>
                </c:pt>
                <c:pt idx="9">
                  <c:v>10.600000000000001</c:v>
                </c:pt>
                <c:pt idx="10">
                  <c:v>13.25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11E-44B5-A586-DF3B3F2BA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120192"/>
        <c:axId val="200121728"/>
      </c:lineChart>
      <c:catAx>
        <c:axId val="200083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H"/>
                  <a:t>Variétés (*=Variétés en test)  </a:t>
                </a:r>
              </a:p>
            </c:rich>
          </c:tx>
          <c:layout>
            <c:manualLayout>
              <c:xMode val="edge"/>
              <c:yMode val="edge"/>
              <c:x val="0.42066803156468574"/>
              <c:y val="0.90633039256301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400000" vert="horz"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01182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200118272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H"/>
                  <a:t>dt TS / ha</a:t>
                </a:r>
              </a:p>
            </c:rich>
          </c:tx>
          <c:layout>
            <c:manualLayout>
              <c:xMode val="edge"/>
              <c:yMode val="edge"/>
              <c:x val="1.1482064741907261E-2"/>
              <c:y val="0.43993242052284631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0083328"/>
        <c:crosses val="autoZero"/>
        <c:crossBetween val="between"/>
      </c:valAx>
      <c:catAx>
        <c:axId val="200120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121728"/>
        <c:crosses val="autoZero"/>
        <c:auto val="1"/>
        <c:lblAlgn val="ctr"/>
        <c:lblOffset val="100"/>
        <c:noMultiLvlLbl val="0"/>
      </c:catAx>
      <c:valAx>
        <c:axId val="200121728"/>
        <c:scaling>
          <c:orientation val="minMax"/>
          <c:max val="100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CH"/>
                  <a:t> H 2O - Gehalt (%)</a:t>
                </a:r>
              </a:p>
            </c:rich>
          </c:tx>
          <c:layout>
            <c:manualLayout>
              <c:xMode val="edge"/>
              <c:yMode val="edge"/>
              <c:x val="0.96346566054243221"/>
              <c:y val="0.4111674766488517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00120192"/>
        <c:crosses val="max"/>
        <c:crossBetween val="between"/>
        <c:majorUnit val="20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566003472936291"/>
          <c:y val="0.94764941591321705"/>
          <c:w val="0.4426693711383014"/>
          <c:h val="4.054054054054054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863600" y="5209497"/>
            <a:ext cx="10440988" cy="720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CH" dirty="0"/>
              <a:t>Titel</a:t>
            </a:r>
          </a:p>
        </p:txBody>
      </p:sp>
      <p:sp>
        <p:nvSpPr>
          <p:cNvPr id="4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63600" y="540000"/>
            <a:ext cx="9152855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175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26621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863998" y="1799999"/>
            <a:ext cx="10440000" cy="4030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429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18232" cy="733215"/>
          </a:xfrm>
          <a:prstGeom prst="rect">
            <a:avLst/>
          </a:prstGeom>
        </p:spPr>
        <p:txBody>
          <a:bodyPr/>
          <a:lstStyle>
            <a:lvl1pPr marL="0" indent="0">
              <a:defRPr lang="de-CH" sz="4400" dirty="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63600" y="1799999"/>
            <a:ext cx="10080000" cy="4047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49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26621" cy="733215"/>
          </a:xfrm>
          <a:prstGeom prst="rect">
            <a:avLst/>
          </a:prstGeom>
        </p:spPr>
        <p:txBody>
          <a:bodyPr/>
          <a:lstStyle>
            <a:lvl1pPr marL="0" indent="0">
              <a:defRPr lang="de-CH" sz="4400" dirty="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Diagrammplatzhalter 5"/>
          <p:cNvSpPr>
            <a:spLocks noGrp="1"/>
          </p:cNvSpPr>
          <p:nvPr>
            <p:ph type="chart" sz="quarter" idx="12"/>
          </p:nvPr>
        </p:nvSpPr>
        <p:spPr>
          <a:xfrm>
            <a:off x="863600" y="1800000"/>
            <a:ext cx="10080000" cy="4030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 graphique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205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18232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Medienplatzhalter 5"/>
          <p:cNvSpPr>
            <a:spLocks noGrp="1"/>
          </p:cNvSpPr>
          <p:nvPr>
            <p:ph type="media" sz="quarter" idx="12"/>
          </p:nvPr>
        </p:nvSpPr>
        <p:spPr>
          <a:xfrm>
            <a:off x="864000" y="1800000"/>
            <a:ext cx="10080000" cy="4055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l'élément multimédia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3846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18232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864000" y="1800000"/>
            <a:ext cx="10080000" cy="4038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Inhalt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95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klein)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26621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63599" y="1724498"/>
            <a:ext cx="3600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07665" y="1724498"/>
            <a:ext cx="6035933" cy="414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509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ss)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51788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63597" y="1707720"/>
            <a:ext cx="5760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066800" y="1707720"/>
            <a:ext cx="3877199" cy="4140000"/>
          </a:xfrm>
          <a:prstGeom prst="rect">
            <a:avLst/>
          </a:prstGeom>
        </p:spPr>
        <p:txBody>
          <a:bodyPr/>
          <a:lstStyle>
            <a:lvl1pPr marL="228600" indent="-228600">
              <a:defRPr lang="de-CH" sz="2000" dirty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Text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Text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Text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dirty="0"/>
              <a:t>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17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63999" y="540000"/>
            <a:ext cx="9026621" cy="7332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006A3A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de-DE" dirty="0"/>
              <a:t>Text</a:t>
            </a:r>
            <a:endParaRPr lang="de-CH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63999" y="1716109"/>
            <a:ext cx="4860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>
          <a:xfrm>
            <a:off x="6084000" y="1707720"/>
            <a:ext cx="4860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/>
              <a:t>Cliquez sur l'icône pour ajouter une image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910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570" y="254711"/>
            <a:ext cx="1818314" cy="5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yvar.fr/comparer/tournesol-oleique/ain/2698-1901-2568-1990-2070-2931-2075-27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Tournesol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4" name="14D678CE-37B7-41C1-8CD0-1AF3A8641268" descr="518afc67-0020-4c2b-8648-a03ed108e7a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433" y="1273215"/>
            <a:ext cx="7167493" cy="537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88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D19382CE-BAFD-43F9-A6A1-CFD08AE8D20D" descr="fed1f85b-d301-45fa-b825-2e5764dc1d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60" y="114883"/>
            <a:ext cx="8777307" cy="658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60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Tournesol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H"/>
              <a:t>Suisse : 8 </a:t>
            </a:r>
            <a:r>
              <a:rPr lang="fr-CH" dirty="0"/>
              <a:t>essais = 4 résultats partiels</a:t>
            </a:r>
          </a:p>
          <a:p>
            <a:endParaRPr lang="fr-CH" dirty="0"/>
          </a:p>
          <a:p>
            <a:r>
              <a:rPr lang="fr-CH" dirty="0"/>
              <a:t>France : 90 essais = 37 récoltés</a:t>
            </a:r>
          </a:p>
        </p:txBody>
      </p:sp>
      <p:pic>
        <p:nvPicPr>
          <p:cNvPr id="1026" name="F8C2A775-0016-4733-A695-47792F38DDE5" descr="IMG_5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98357" y="1891839"/>
            <a:ext cx="4948989" cy="371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1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CH"/>
          </a:p>
        </p:txBody>
      </p:sp>
      <p:graphicFrame>
        <p:nvGraphicFramePr>
          <p:cNvPr id="5" name="Graphique 4"/>
          <p:cNvGraphicFramePr>
            <a:graphicFrameLocks noGrp="1"/>
          </p:cNvGraphicFramePr>
          <p:nvPr/>
        </p:nvGraphicFramePr>
        <p:xfrm>
          <a:off x="1515438" y="603606"/>
          <a:ext cx="9161124" cy="565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27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2" y="176585"/>
            <a:ext cx="9393694" cy="652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965496" y="1799999"/>
            <a:ext cx="2097550" cy="4030350"/>
          </a:xfrm>
        </p:spPr>
        <p:txBody>
          <a:bodyPr/>
          <a:lstStyle/>
          <a:p>
            <a:r>
              <a:rPr lang="fr-CH" dirty="0">
                <a:solidFill>
                  <a:srgbClr val="0070C0"/>
                </a:solidFill>
              </a:rPr>
              <a:t>Classique</a:t>
            </a:r>
          </a:p>
          <a:p>
            <a:r>
              <a:rPr lang="fr-CH" dirty="0">
                <a:solidFill>
                  <a:schemeClr val="accent6"/>
                </a:solidFill>
              </a:rPr>
              <a:t>HO</a:t>
            </a:r>
            <a:r>
              <a:rPr lang="fr-CH" dirty="0"/>
              <a:t> </a:t>
            </a:r>
          </a:p>
          <a:p>
            <a:endParaRPr lang="fr-CH" dirty="0"/>
          </a:p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22" y="540000"/>
            <a:ext cx="9176374" cy="6172596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7399023" y="1799999"/>
            <a:ext cx="1018146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77300" y="2597168"/>
            <a:ext cx="1229162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0469" y="4365365"/>
            <a:ext cx="865746" cy="370758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02869" y="3332630"/>
            <a:ext cx="865746" cy="370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77562" y="4389897"/>
            <a:ext cx="865746" cy="370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928338" y="3404176"/>
            <a:ext cx="797170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2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965496" y="1799999"/>
            <a:ext cx="2097550" cy="4030350"/>
          </a:xfrm>
        </p:spPr>
        <p:txBody>
          <a:bodyPr/>
          <a:lstStyle/>
          <a:p>
            <a:r>
              <a:rPr lang="fr-CH" dirty="0">
                <a:solidFill>
                  <a:srgbClr val="0070C0"/>
                </a:solidFill>
              </a:rPr>
              <a:t>Classique</a:t>
            </a:r>
          </a:p>
          <a:p>
            <a:r>
              <a:rPr lang="fr-CH" dirty="0">
                <a:solidFill>
                  <a:schemeClr val="accent6"/>
                </a:solidFill>
              </a:rPr>
              <a:t>HO</a:t>
            </a:r>
            <a:r>
              <a:rPr lang="fr-CH" dirty="0"/>
              <a:t> </a:t>
            </a:r>
          </a:p>
          <a:p>
            <a:endParaRPr lang="fr-CH" dirty="0"/>
          </a:p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22" y="540000"/>
            <a:ext cx="9176374" cy="6172596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7399023" y="1799999"/>
            <a:ext cx="1018146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77300" y="2597168"/>
            <a:ext cx="1229162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0469" y="4365365"/>
            <a:ext cx="865746" cy="370758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002869" y="3332630"/>
            <a:ext cx="865746" cy="370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777562" y="4389897"/>
            <a:ext cx="865746" cy="37075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928338" y="3404176"/>
            <a:ext cx="797170" cy="444244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11" name="Espace réservé du texte 2"/>
          <p:cNvSpPr txBox="1">
            <a:spLocks/>
          </p:cNvSpPr>
          <p:nvPr/>
        </p:nvSpPr>
        <p:spPr>
          <a:xfrm>
            <a:off x="-50111" y="1977730"/>
            <a:ext cx="2097550" cy="40303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dirty="0"/>
          </a:p>
          <a:p>
            <a:r>
              <a:rPr lang="fr-CH" sz="2400" dirty="0"/>
              <a:t>BIO/ </a:t>
            </a:r>
            <a:r>
              <a:rPr lang="fr-CH" sz="2400" dirty="0" err="1"/>
              <a:t>Ungeb</a:t>
            </a:r>
            <a:r>
              <a:rPr lang="fr-CH" sz="2400" dirty="0"/>
              <a:t>.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  <a:p>
            <a:r>
              <a:rPr lang="fr-CH" sz="2400" dirty="0" err="1"/>
              <a:t>Geb</a:t>
            </a:r>
            <a:r>
              <a:rPr lang="fr-CH" sz="2400" dirty="0"/>
              <a:t>.</a:t>
            </a:r>
          </a:p>
          <a:p>
            <a:endParaRPr lang="fr-CH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836909" y="2725397"/>
            <a:ext cx="1165960" cy="641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62708" y="2819290"/>
            <a:ext cx="2296166" cy="1570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1836909" y="1981475"/>
            <a:ext cx="5490014" cy="754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1016507" y="2819290"/>
            <a:ext cx="2560793" cy="131792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998664" y="3442722"/>
            <a:ext cx="5929674" cy="6773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7" idx="1"/>
          </p:cNvCxnSpPr>
          <p:nvPr/>
        </p:nvCxnSpPr>
        <p:spPr>
          <a:xfrm>
            <a:off x="1016507" y="4128632"/>
            <a:ext cx="1833962" cy="42211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016507" y="4137211"/>
            <a:ext cx="4761055" cy="2912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97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863998" y="218557"/>
            <a:ext cx="9026621" cy="733215"/>
          </a:xfrm>
        </p:spPr>
        <p:txBody>
          <a:bodyPr>
            <a:normAutofit lnSpcReduction="10000"/>
          </a:bodyPr>
          <a:lstStyle/>
          <a:p>
            <a:r>
              <a:rPr lang="fr-CH" dirty="0"/>
              <a:t>HO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382590" y="2876305"/>
          <a:ext cx="9750630" cy="330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126">
                  <a:extLst>
                    <a:ext uri="{9D8B030D-6E8A-4147-A177-3AD203B41FA5}">
                      <a16:colId xmlns:a16="http://schemas.microsoft.com/office/drawing/2014/main" val="3210645814"/>
                    </a:ext>
                  </a:extLst>
                </a:gridCol>
                <a:gridCol w="1950126">
                  <a:extLst>
                    <a:ext uri="{9D8B030D-6E8A-4147-A177-3AD203B41FA5}">
                      <a16:colId xmlns:a16="http://schemas.microsoft.com/office/drawing/2014/main" val="3778994931"/>
                    </a:ext>
                  </a:extLst>
                </a:gridCol>
                <a:gridCol w="1950126">
                  <a:extLst>
                    <a:ext uri="{9D8B030D-6E8A-4147-A177-3AD203B41FA5}">
                      <a16:colId xmlns:a16="http://schemas.microsoft.com/office/drawing/2014/main" val="1639976305"/>
                    </a:ext>
                  </a:extLst>
                </a:gridCol>
                <a:gridCol w="1950126">
                  <a:extLst>
                    <a:ext uri="{9D8B030D-6E8A-4147-A177-3AD203B41FA5}">
                      <a16:colId xmlns:a16="http://schemas.microsoft.com/office/drawing/2014/main" val="2238593177"/>
                    </a:ext>
                  </a:extLst>
                </a:gridCol>
                <a:gridCol w="1950126">
                  <a:extLst>
                    <a:ext uri="{9D8B030D-6E8A-4147-A177-3AD203B41FA5}">
                      <a16:colId xmlns:a16="http://schemas.microsoft.com/office/drawing/2014/main" val="1883458572"/>
                    </a:ext>
                  </a:extLst>
                </a:gridCol>
              </a:tblGrid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Sorte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Gebeizt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Ungeb</a:t>
                      </a:r>
                      <a:r>
                        <a:rPr lang="fr-CH" baseline="0" dirty="0"/>
                        <a:t> / BIO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Swiss Garantie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700722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LG 50.525 HO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baseline="0" dirty="0"/>
                        <a:t> - </a:t>
                      </a:r>
                      <a:r>
                        <a:rPr lang="fr-CH" baseline="0" dirty="0" err="1"/>
                        <a:t>begrenzt</a:t>
                      </a:r>
                      <a:endParaRPr lang="fr-C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11179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LG</a:t>
                      </a:r>
                      <a:r>
                        <a:rPr lang="fr-CH" baseline="0" dirty="0"/>
                        <a:t> 50.475 HO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  <a:r>
                        <a:rPr lang="fr-CH" dirty="0" err="1"/>
                        <a:t>für</a:t>
                      </a:r>
                      <a:r>
                        <a:rPr lang="fr-CH" baseline="0" dirty="0"/>
                        <a:t> </a:t>
                      </a:r>
                      <a:r>
                        <a:rPr lang="fr-CH" baseline="0" dirty="0" err="1"/>
                        <a:t>ernte</a:t>
                      </a:r>
                      <a:r>
                        <a:rPr lang="fr-CH" baseline="0" dirty="0"/>
                        <a:t> 2024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Haupt</a:t>
                      </a:r>
                      <a:r>
                        <a:rPr lang="fr-CH" dirty="0"/>
                        <a:t> Sorte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54248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RGT </a:t>
                      </a:r>
                      <a:r>
                        <a:rPr lang="fr-CH" dirty="0" err="1"/>
                        <a:t>Rivollia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>
                          <a:solidFill>
                            <a:srgbClr val="FF0000"/>
                          </a:solidFill>
                        </a:rPr>
                        <a:t>Kein</a:t>
                      </a:r>
                      <a:r>
                        <a:rPr lang="fr-CH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CH" baseline="0" dirty="0" err="1">
                          <a:solidFill>
                            <a:srgbClr val="FF0000"/>
                          </a:solidFill>
                        </a:rPr>
                        <a:t>saatgut</a:t>
                      </a:r>
                      <a:endParaRPr lang="fr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26216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RGT </a:t>
                      </a:r>
                      <a:r>
                        <a:rPr lang="fr-CH" dirty="0" err="1"/>
                        <a:t>Capitoll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baseline="0" dirty="0"/>
                        <a:t> 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  <a:r>
                        <a:rPr lang="fr-CH" dirty="0" err="1"/>
                        <a:t>für</a:t>
                      </a:r>
                      <a:r>
                        <a:rPr lang="fr-CH" baseline="0" dirty="0"/>
                        <a:t> </a:t>
                      </a:r>
                      <a:r>
                        <a:rPr lang="fr-CH" baseline="0" dirty="0" err="1"/>
                        <a:t>ernte</a:t>
                      </a:r>
                      <a:r>
                        <a:rPr lang="fr-CH" baseline="0" dirty="0"/>
                        <a:t> 2024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Haupt</a:t>
                      </a:r>
                      <a:r>
                        <a:rPr lang="fr-CH" dirty="0"/>
                        <a:t> Sorte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80329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SY 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baseline="0" dirty="0"/>
                        <a:t> BIO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  <a:r>
                        <a:rPr lang="fr-CH" dirty="0" err="1"/>
                        <a:t>für</a:t>
                      </a:r>
                      <a:r>
                        <a:rPr lang="fr-CH" baseline="0" dirty="0"/>
                        <a:t> </a:t>
                      </a:r>
                      <a:r>
                        <a:rPr lang="fr-CH" baseline="0" dirty="0" err="1"/>
                        <a:t>ernte</a:t>
                      </a:r>
                      <a:r>
                        <a:rPr lang="fr-CH" baseline="0" dirty="0"/>
                        <a:t> 2024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95041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P64HE118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15106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P63HE143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0647"/>
                  </a:ext>
                </a:extLst>
              </a:tr>
              <a:tr h="367529">
                <a:tc>
                  <a:txBody>
                    <a:bodyPr/>
                    <a:lstStyle/>
                    <a:p>
                      <a:r>
                        <a:rPr lang="fr-CH" dirty="0"/>
                        <a:t>P63HH150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40838"/>
                  </a:ext>
                </a:extLst>
              </a:tr>
            </a:tbl>
          </a:graphicData>
        </a:graphic>
      </p:graphicFrame>
      <p:grpSp>
        <p:nvGrpSpPr>
          <p:cNvPr id="17" name="Groupe 16"/>
          <p:cNvGrpSpPr/>
          <p:nvPr/>
        </p:nvGrpSpPr>
        <p:grpSpPr>
          <a:xfrm>
            <a:off x="1957538" y="318984"/>
            <a:ext cx="7429427" cy="2199901"/>
            <a:chOff x="738338" y="872437"/>
            <a:chExt cx="7429427" cy="2199901"/>
          </a:xfrm>
        </p:grpSpPr>
        <p:grpSp>
          <p:nvGrpSpPr>
            <p:cNvPr id="12" name="Groupe 11"/>
            <p:cNvGrpSpPr/>
            <p:nvPr/>
          </p:nvGrpSpPr>
          <p:grpSpPr>
            <a:xfrm>
              <a:off x="738338" y="872437"/>
              <a:ext cx="7429427" cy="2199901"/>
              <a:chOff x="690212" y="1273215"/>
              <a:chExt cx="7429427" cy="2199901"/>
            </a:xfrm>
          </p:grpSpPr>
          <p:pic>
            <p:nvPicPr>
              <p:cNvPr id="13" name="Image 12"/>
              <p:cNvPicPr>
                <a:picLocks noChangeAspect="1"/>
              </p:cNvPicPr>
              <p:nvPr/>
            </p:nvPicPr>
            <p:blipFill rotWithShape="1">
              <a:blip r:embed="rId2"/>
              <a:srcRect l="47882" b="31824"/>
              <a:stretch/>
            </p:blipFill>
            <p:spPr>
              <a:xfrm>
                <a:off x="2558715" y="1273215"/>
                <a:ext cx="5560924" cy="2199901"/>
              </a:xfrm>
              <a:prstGeom prst="rect">
                <a:avLst/>
              </a:prstGeom>
            </p:spPr>
          </p:pic>
          <p:pic>
            <p:nvPicPr>
              <p:cNvPr id="14" name="Image 13"/>
              <p:cNvPicPr>
                <a:picLocks noChangeAspect="1"/>
              </p:cNvPicPr>
              <p:nvPr/>
            </p:nvPicPr>
            <p:blipFill rotWithShape="1">
              <a:blip r:embed="rId2"/>
              <a:srcRect r="82488" b="32891"/>
              <a:stretch/>
            </p:blipFill>
            <p:spPr>
              <a:xfrm>
                <a:off x="690212" y="1273215"/>
                <a:ext cx="1868503" cy="2165456"/>
              </a:xfrm>
              <a:prstGeom prst="rect">
                <a:avLst/>
              </a:prstGeom>
            </p:spPr>
          </p:pic>
        </p:grpSp>
        <p:sp>
          <p:nvSpPr>
            <p:cNvPr id="15" name="Multiplication 14"/>
            <p:cNvSpPr/>
            <p:nvPr/>
          </p:nvSpPr>
          <p:spPr>
            <a:xfrm>
              <a:off x="3770321" y="1393577"/>
              <a:ext cx="906379" cy="1644316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>
                <a:solidFill>
                  <a:schemeClr val="tx1"/>
                </a:solidFill>
              </a:endParaRPr>
            </a:p>
          </p:txBody>
        </p:sp>
        <p:sp>
          <p:nvSpPr>
            <p:cNvPr id="16" name="Multiplication 15"/>
            <p:cNvSpPr/>
            <p:nvPr/>
          </p:nvSpPr>
          <p:spPr>
            <a:xfrm>
              <a:off x="5969043" y="1358194"/>
              <a:ext cx="906379" cy="1644316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48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fr-CH" dirty="0">
                <a:hlinkClick r:id="rId2"/>
              </a:rPr>
              <a:t>Comparateur de variété (myvar.fr)</a:t>
            </a:r>
            <a:endParaRPr lang="fr-CH" dirty="0"/>
          </a:p>
          <a:p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831" y="1564334"/>
            <a:ext cx="9798908" cy="469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0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fr-CH" dirty="0"/>
              <a:t>Classiques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51967"/>
          <a:stretch/>
        </p:blipFill>
        <p:spPr>
          <a:xfrm>
            <a:off x="5719412" y="1989449"/>
            <a:ext cx="5125051" cy="3226794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42630" y="1989449"/>
          <a:ext cx="5127728" cy="31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932">
                  <a:extLst>
                    <a:ext uri="{9D8B030D-6E8A-4147-A177-3AD203B41FA5}">
                      <a16:colId xmlns:a16="http://schemas.microsoft.com/office/drawing/2014/main" val="3210645814"/>
                    </a:ext>
                  </a:extLst>
                </a:gridCol>
                <a:gridCol w="1281932">
                  <a:extLst>
                    <a:ext uri="{9D8B030D-6E8A-4147-A177-3AD203B41FA5}">
                      <a16:colId xmlns:a16="http://schemas.microsoft.com/office/drawing/2014/main" val="3778994931"/>
                    </a:ext>
                  </a:extLst>
                </a:gridCol>
                <a:gridCol w="1281932">
                  <a:extLst>
                    <a:ext uri="{9D8B030D-6E8A-4147-A177-3AD203B41FA5}">
                      <a16:colId xmlns:a16="http://schemas.microsoft.com/office/drawing/2014/main" val="1639976305"/>
                    </a:ext>
                  </a:extLst>
                </a:gridCol>
                <a:gridCol w="1281932">
                  <a:extLst>
                    <a:ext uri="{9D8B030D-6E8A-4147-A177-3AD203B41FA5}">
                      <a16:colId xmlns:a16="http://schemas.microsoft.com/office/drawing/2014/main" val="2238593177"/>
                    </a:ext>
                  </a:extLst>
                </a:gridCol>
              </a:tblGrid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Sorte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Gebeizt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Ungeb</a:t>
                      </a:r>
                      <a:r>
                        <a:rPr lang="fr-CH" baseline="0" dirty="0"/>
                        <a:t> / BIO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Swiss Garantie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700722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LG 5377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restmenge</a:t>
                      </a:r>
                      <a:endParaRPr lang="fr-CH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11179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RGT </a:t>
                      </a:r>
                      <a:r>
                        <a:rPr lang="fr-CH" dirty="0" err="1"/>
                        <a:t>Wollf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restmenge</a:t>
                      </a:r>
                      <a:endParaRPr lang="fr-CH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54248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ES </a:t>
                      </a:r>
                      <a:r>
                        <a:rPr lang="fr-CH" dirty="0" err="1"/>
                        <a:t>Savanna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526216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LG 50.450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baseline="0" dirty="0"/>
                        <a:t> 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80329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r>
                        <a:rPr lang="fr-CH" dirty="0"/>
                        <a:t>P63HH150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Ja</a:t>
                      </a:r>
                      <a:r>
                        <a:rPr lang="fr-CH" baseline="0" dirty="0"/>
                        <a:t> BIO</a:t>
                      </a:r>
                      <a:endParaRPr lang="fr-C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Nein</a:t>
                      </a:r>
                      <a:r>
                        <a:rPr lang="fr-CH" dirty="0"/>
                        <a:t>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9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683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SemencesUFA19">
  <a:themeElements>
    <a:clrScheme name="Custom 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A3A"/>
      </a:accent1>
      <a:accent2>
        <a:srgbClr val="3F8500"/>
      </a:accent2>
      <a:accent3>
        <a:srgbClr val="6CC300"/>
      </a:accent3>
      <a:accent4>
        <a:srgbClr val="CFE346"/>
      </a:accent4>
      <a:accent5>
        <a:srgbClr val="52360D"/>
      </a:accent5>
      <a:accent6>
        <a:srgbClr val="ED7D31"/>
      </a:accent6>
      <a:hlink>
        <a:srgbClr val="4472C4"/>
      </a:hlink>
      <a:folHlink>
        <a:srgbClr val="954F72"/>
      </a:folHlink>
    </a:clrScheme>
    <a:fontScheme name="Custom 39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bg1"/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50000"/>
              <a:lumOff val="50000"/>
            </a:schemeClr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èmeSemencesUFA19" id="{AA342C9D-CB68-471E-9009-F526E6D7A478}" vid="{7A76CD6C-C673-4881-9EF8-7E78CBC3E7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Grand écran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Segoe UI</vt:lpstr>
      <vt:lpstr>Segoe UI Light</vt:lpstr>
      <vt:lpstr>ThèmeSemencesUFA19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Diane [UFA-Samen]</dc:creator>
  <cp:lastModifiedBy>Jacky Pavillard</cp:lastModifiedBy>
  <cp:revision>1</cp:revision>
  <dcterms:created xsi:type="dcterms:W3CDTF">2024-01-15T08:51:11Z</dcterms:created>
  <dcterms:modified xsi:type="dcterms:W3CDTF">2024-01-25T16:01:42Z</dcterms:modified>
</cp:coreProperties>
</file>